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91" r:id="rId4"/>
    <p:sldId id="258" r:id="rId5"/>
    <p:sldId id="259" r:id="rId6"/>
    <p:sldId id="261" r:id="rId7"/>
    <p:sldId id="262" r:id="rId8"/>
    <p:sldId id="292" r:id="rId9"/>
    <p:sldId id="264" r:id="rId10"/>
    <p:sldId id="265" r:id="rId11"/>
    <p:sldId id="268" r:id="rId12"/>
    <p:sldId id="270" r:id="rId13"/>
    <p:sldId id="293" r:id="rId14"/>
    <p:sldId id="269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C6C8"/>
    <a:srgbClr val="F37C38"/>
    <a:srgbClr val="82B238"/>
    <a:srgbClr val="484F61"/>
    <a:srgbClr val="FD4355"/>
    <a:srgbClr val="DFDA00"/>
    <a:srgbClr val="1B82B8"/>
    <a:srgbClr val="EEC64E"/>
    <a:srgbClr val="2D313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wdp>
</file>

<file path=ppt/media/image12.jpeg>
</file>

<file path=ppt/media/image2.png>
</file>

<file path=ppt/media/image3.png>
</file>

<file path=ppt/media/image4.wdp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1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551A4-41FE-46EC-99FA-003B7472B59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C08C9-88D0-4E3A-AE68-230704339FA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1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BB919-468D-4CE4-9404-16729B46EDA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0FCDEF-66A9-41FD-A826-5C2957F59BA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microsoft.com/office/2007/relationships/hdphoto" Target="../media/image11.wdp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3582035" y="2885440"/>
            <a:ext cx="1485900" cy="1450340"/>
            <a:chOff x="2585542" y="1958841"/>
            <a:chExt cx="484229" cy="486562"/>
          </a:xfrm>
        </p:grpSpPr>
        <p:sp>
          <p:nvSpPr>
            <p:cNvPr id="6" name="矩形 5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pic>
        <p:nvPicPr>
          <p:cNvPr id="44" name="图片 4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4445" y="3117850"/>
            <a:ext cx="996950" cy="996950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5414645" y="2943225"/>
            <a:ext cx="329057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手势识别应用</a:t>
            </a: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srgbClr val="E3AF33"/>
                </a:solidFill>
                <a:effectLst/>
                <a:uLnTx/>
                <a:uFillTx/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-gesmuse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srgbClr val="E3AF33"/>
              </a:solidFill>
              <a:effectLst/>
              <a:uLnTx/>
              <a:uFillTx/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 descr="图片包含 建筑物, 户外&#10;&#10;已生成极高可信度的说明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37" t="32147" r="469"/>
          <a:stretch>
            <a:fillRect/>
          </a:stretch>
        </p:blipFill>
        <p:spPr>
          <a:xfrm>
            <a:off x="4665306" y="1430208"/>
            <a:ext cx="6830008" cy="4653347"/>
          </a:xfrm>
          <a:custGeom>
            <a:avLst/>
            <a:gdLst>
              <a:gd name="connsiteX0" fmla="*/ 0 w 6830008"/>
              <a:gd name="connsiteY0" fmla="*/ 0 h 4653347"/>
              <a:gd name="connsiteX1" fmla="*/ 6830008 w 6830008"/>
              <a:gd name="connsiteY1" fmla="*/ 0 h 4653347"/>
              <a:gd name="connsiteX2" fmla="*/ 6830008 w 6830008"/>
              <a:gd name="connsiteY2" fmla="*/ 4653347 h 4653347"/>
              <a:gd name="connsiteX3" fmla="*/ 0 w 6830008"/>
              <a:gd name="connsiteY3" fmla="*/ 4653347 h 4653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30008" h="4653347">
                <a:moveTo>
                  <a:pt x="0" y="0"/>
                </a:moveTo>
                <a:lnTo>
                  <a:pt x="6830008" y="0"/>
                </a:lnTo>
                <a:lnTo>
                  <a:pt x="6830008" y="4653347"/>
                </a:lnTo>
                <a:lnTo>
                  <a:pt x="0" y="4653347"/>
                </a:lnTo>
                <a:close/>
              </a:path>
            </a:pathLst>
          </a:custGeom>
        </p:spPr>
      </p:pic>
      <p:grpSp>
        <p:nvGrpSpPr>
          <p:cNvPr id="2" name="组合 1"/>
          <p:cNvGrpSpPr/>
          <p:nvPr/>
        </p:nvGrpSpPr>
        <p:grpSpPr>
          <a:xfrm>
            <a:off x="575254" y="216205"/>
            <a:ext cx="637726" cy="640797"/>
            <a:chOff x="2585542" y="1958841"/>
            <a:chExt cx="484229" cy="486562"/>
          </a:xfrm>
        </p:grpSpPr>
        <p:sp>
          <p:nvSpPr>
            <p:cNvPr id="3" name="矩形 2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1009147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1368325" y="319127"/>
            <a:ext cx="305477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sym typeface="+mn-ea"/>
              </a:rPr>
              <a:t>Our technical grouping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90" y="368340"/>
            <a:ext cx="297811" cy="297811"/>
          </a:xfrm>
          <a:prstGeom prst="rect">
            <a:avLst/>
          </a:prstGeom>
        </p:spPr>
      </p:pic>
      <p:sp>
        <p:nvSpPr>
          <p:cNvPr id="44" name="文本框 43"/>
          <p:cNvSpPr txBox="1"/>
          <p:nvPr/>
        </p:nvSpPr>
        <p:spPr>
          <a:xfrm>
            <a:off x="510960" y="1430077"/>
            <a:ext cx="20373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 dirty="0">
                <a:solidFill>
                  <a:schemeClr val="bg1">
                    <a:lumMod val="95000"/>
                  </a:schemeClr>
                </a:solidFill>
              </a:rPr>
              <a:t>4. XX</a:t>
            </a:r>
            <a:r>
              <a:rPr lang="zh-CN" altLang="en-US" sz="2800" b="1" dirty="0">
                <a:solidFill>
                  <a:schemeClr val="bg1">
                    <a:lumMod val="95000"/>
                  </a:schemeClr>
                </a:solidFill>
              </a:rPr>
              <a:t>组</a:t>
            </a:r>
            <a:endParaRPr lang="zh-CN" altLang="en-US" sz="28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489534" y="1999374"/>
            <a:ext cx="37948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  <a:endParaRPr lang="en-US" altLang="zh-CN" sz="1200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altLang="zh-CN" sz="12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Nunc viverra imperdiet enim. Fusce est. Vivamus a tellus.</a:t>
            </a:r>
            <a:endParaRPr lang="en-US" altLang="zh-CN" sz="1200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altLang="zh-CN" sz="12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Pellentesque habitant morbi tristique senectus et netus et malesuada fames ac turpis egestas. Proin pharetra nonummy pede. Mauris et orci.</a:t>
            </a:r>
            <a:endParaRPr lang="en-US" altLang="zh-CN" sz="1200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altLang="zh-CN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6" name="弧形 45"/>
          <p:cNvSpPr/>
          <p:nvPr/>
        </p:nvSpPr>
        <p:spPr>
          <a:xfrm>
            <a:off x="638104" y="4615774"/>
            <a:ext cx="816594" cy="816594"/>
          </a:xfrm>
          <a:prstGeom prst="arc">
            <a:avLst>
              <a:gd name="adj1" fmla="val 16200000"/>
              <a:gd name="adj2" fmla="val 11307680"/>
            </a:avLst>
          </a:prstGeom>
          <a:ln w="19050">
            <a:solidFill>
              <a:srgbClr val="82B2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弧形 46"/>
          <p:cNvSpPr/>
          <p:nvPr/>
        </p:nvSpPr>
        <p:spPr>
          <a:xfrm>
            <a:off x="1835111" y="4615774"/>
            <a:ext cx="816594" cy="816594"/>
          </a:xfrm>
          <a:prstGeom prst="arc">
            <a:avLst>
              <a:gd name="adj1" fmla="val 16200000"/>
              <a:gd name="adj2" fmla="val 8438158"/>
            </a:avLst>
          </a:prstGeom>
          <a:ln w="19050">
            <a:solidFill>
              <a:srgbClr val="F37C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弧形 47"/>
          <p:cNvSpPr/>
          <p:nvPr/>
        </p:nvSpPr>
        <p:spPr>
          <a:xfrm>
            <a:off x="3032118" y="4615774"/>
            <a:ext cx="816594" cy="816594"/>
          </a:xfrm>
          <a:prstGeom prst="arc">
            <a:avLst>
              <a:gd name="adj1" fmla="val 16200000"/>
              <a:gd name="adj2" fmla="val 13421494"/>
            </a:avLst>
          </a:prstGeom>
          <a:ln w="19050">
            <a:solidFill>
              <a:srgbClr val="01C6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510877" y="4793238"/>
            <a:ext cx="1026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82B238"/>
                </a:solidFill>
              </a:rPr>
              <a:t>82%</a:t>
            </a:r>
            <a:endParaRPr lang="zh-CN" altLang="en-US" sz="2400" dirty="0">
              <a:solidFill>
                <a:srgbClr val="82B238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730116" y="4793238"/>
            <a:ext cx="1026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82B238"/>
                </a:solidFill>
              </a:rPr>
              <a:t>75%</a:t>
            </a:r>
            <a:endParaRPr lang="zh-CN" altLang="en-US" sz="2400" dirty="0">
              <a:solidFill>
                <a:srgbClr val="82B238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2934990" y="4793238"/>
            <a:ext cx="1026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82B238"/>
                </a:solidFill>
              </a:rPr>
              <a:t>92%</a:t>
            </a:r>
            <a:endParaRPr lang="zh-CN" altLang="en-US" sz="2400" dirty="0">
              <a:solidFill>
                <a:srgbClr val="82B238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527879" y="5571854"/>
            <a:ext cx="99257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dirty="0">
                <a:solidFill>
                  <a:srgbClr val="82B238"/>
                </a:solidFill>
              </a:rPr>
              <a:t>introduction</a:t>
            </a:r>
            <a:endParaRPr lang="zh-CN" altLang="en-US" sz="1200" dirty="0">
              <a:solidFill>
                <a:srgbClr val="82B238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1764779" y="5571854"/>
            <a:ext cx="99257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dirty="0">
                <a:solidFill>
                  <a:srgbClr val="F37C38"/>
                </a:solidFill>
              </a:rPr>
              <a:t>introduction</a:t>
            </a:r>
            <a:endParaRPr lang="zh-CN" altLang="en-US" sz="1200" dirty="0">
              <a:solidFill>
                <a:srgbClr val="F37C38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944125" y="5571854"/>
            <a:ext cx="99257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introduction</a:t>
            </a:r>
            <a:endParaRPr lang="zh-CN" altLang="en-US" sz="1200" dirty="0"/>
          </a:p>
        </p:txBody>
      </p:sp>
      <p:sp>
        <p:nvSpPr>
          <p:cNvPr id="40" name="文本框 39"/>
          <p:cNvSpPr txBox="1"/>
          <p:nvPr/>
        </p:nvSpPr>
        <p:spPr>
          <a:xfrm>
            <a:off x="2110105" y="801370"/>
            <a:ext cx="34696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F0000"/>
                </a:solidFill>
              </a:rPr>
              <a:t>还有一组分组吗</a:t>
            </a:r>
            <a:endParaRPr lang="zh-CN" altLang="en-US" sz="3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3115947" y="1988533"/>
            <a:ext cx="2298587" cy="2309660"/>
            <a:chOff x="2585542" y="1958841"/>
            <a:chExt cx="484229" cy="486562"/>
          </a:xfrm>
        </p:grpSpPr>
        <p:sp>
          <p:nvSpPr>
            <p:cNvPr id="8" name="矩形 7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664429" y="2705944"/>
            <a:ext cx="3205667" cy="1130317"/>
            <a:chOff x="5377842" y="2540061"/>
            <a:chExt cx="3205667" cy="1130317"/>
          </a:xfrm>
        </p:grpSpPr>
        <p:sp>
          <p:nvSpPr>
            <p:cNvPr id="4" name="文本框 3"/>
            <p:cNvSpPr txBox="1"/>
            <p:nvPr/>
          </p:nvSpPr>
          <p:spPr>
            <a:xfrm>
              <a:off x="5377842" y="2540061"/>
              <a:ext cx="3205667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b="1" spc="600" dirty="0">
                  <a:solidFill>
                    <a:schemeClr val="bg1"/>
                  </a:solidFill>
                </a:rPr>
                <a:t>当前进度</a:t>
              </a:r>
              <a:endParaRPr lang="zh-CN" altLang="en-US" sz="3600" b="1" spc="600" dirty="0">
                <a:solidFill>
                  <a:schemeClr val="bg1"/>
                </a:solidFill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5499174" y="3163648"/>
              <a:ext cx="2963643" cy="506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b="1" dirty="0">
                  <a:solidFill>
                    <a:schemeClr val="bg1">
                      <a:lumMod val="75000"/>
                    </a:schemeClr>
                  </a:solidFill>
                </a:rPr>
                <a:t>Current progress</a:t>
              </a:r>
              <a:endParaRPr lang="en-US" altLang="zh-CN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pic>
        <p:nvPicPr>
          <p:cNvPr id="101" name="图片 10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5385" y="2543175"/>
            <a:ext cx="1105535" cy="11055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5254" y="216205"/>
            <a:ext cx="637726" cy="640797"/>
            <a:chOff x="2585542" y="1958841"/>
            <a:chExt cx="484229" cy="486562"/>
          </a:xfrm>
        </p:grpSpPr>
        <p:sp>
          <p:nvSpPr>
            <p:cNvPr id="3" name="矩形 2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1009147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1368325" y="319127"/>
            <a:ext cx="305477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Current Progress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90" y="368340"/>
            <a:ext cx="297811" cy="297811"/>
          </a:xfrm>
          <a:prstGeom prst="rect">
            <a:avLst/>
          </a:prstGeom>
        </p:spPr>
      </p:pic>
      <p:sp>
        <p:nvSpPr>
          <p:cNvPr id="40" name="任意多边形: 形状 39"/>
          <p:cNvSpPr/>
          <p:nvPr/>
        </p:nvSpPr>
        <p:spPr>
          <a:xfrm>
            <a:off x="429842" y="3984012"/>
            <a:ext cx="11074803" cy="2554861"/>
          </a:xfrm>
          <a:custGeom>
            <a:avLst/>
            <a:gdLst>
              <a:gd name="connsiteX0" fmla="*/ 55350 w 11074803"/>
              <a:gd name="connsiteY0" fmla="*/ 2488973 h 2554861"/>
              <a:gd name="connsiteX1" fmla="*/ 139326 w 11074803"/>
              <a:gd name="connsiteY1" fmla="*/ 2507635 h 2554861"/>
              <a:gd name="connsiteX2" fmla="*/ 1258999 w 11074803"/>
              <a:gd name="connsiteY2" fmla="*/ 1957128 h 2554861"/>
              <a:gd name="connsiteX3" fmla="*/ 3097130 w 11074803"/>
              <a:gd name="connsiteY3" fmla="*/ 1957128 h 2554861"/>
              <a:gd name="connsiteX4" fmla="*/ 4692664 w 11074803"/>
              <a:gd name="connsiteY4" fmla="*/ 1164026 h 2554861"/>
              <a:gd name="connsiteX5" fmla="*/ 5747024 w 11074803"/>
              <a:gd name="connsiteY5" fmla="*/ 1042728 h 2554861"/>
              <a:gd name="connsiteX6" fmla="*/ 8518215 w 11074803"/>
              <a:gd name="connsiteY6" fmla="*/ 44353 h 2554861"/>
              <a:gd name="connsiteX7" fmla="*/ 11074803 w 11074803"/>
              <a:gd name="connsiteY7" fmla="*/ 174982 h 25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74803" h="2554861">
                <a:moveTo>
                  <a:pt x="55350" y="2488973"/>
                </a:moveTo>
                <a:cubicBezTo>
                  <a:pt x="-2966" y="2542624"/>
                  <a:pt x="-61282" y="2596276"/>
                  <a:pt x="139326" y="2507635"/>
                </a:cubicBezTo>
                <a:cubicBezTo>
                  <a:pt x="339934" y="2418994"/>
                  <a:pt x="766032" y="2048879"/>
                  <a:pt x="1258999" y="1957128"/>
                </a:cubicBezTo>
                <a:cubicBezTo>
                  <a:pt x="1751966" y="1865377"/>
                  <a:pt x="2524852" y="2089312"/>
                  <a:pt x="3097130" y="1957128"/>
                </a:cubicBezTo>
                <a:cubicBezTo>
                  <a:pt x="3669408" y="1824944"/>
                  <a:pt x="4251015" y="1316426"/>
                  <a:pt x="4692664" y="1164026"/>
                </a:cubicBezTo>
                <a:cubicBezTo>
                  <a:pt x="5134313" y="1011626"/>
                  <a:pt x="5109432" y="1229340"/>
                  <a:pt x="5747024" y="1042728"/>
                </a:cubicBezTo>
                <a:cubicBezTo>
                  <a:pt x="6384616" y="856116"/>
                  <a:pt x="7630252" y="188977"/>
                  <a:pt x="8518215" y="44353"/>
                </a:cubicBezTo>
                <a:cubicBezTo>
                  <a:pt x="9406178" y="-100271"/>
                  <a:pt x="10644040" y="153211"/>
                  <a:pt x="11074803" y="174982"/>
                </a:cubicBezTo>
              </a:path>
            </a:pathLst>
          </a:custGeom>
          <a:noFill/>
          <a:ln w="28575">
            <a:gradFill>
              <a:gsLst>
                <a:gs pos="0">
                  <a:srgbClr val="82B238"/>
                </a:gs>
                <a:gs pos="67000">
                  <a:srgbClr val="93AA38"/>
                </a:gs>
                <a:gs pos="49000">
                  <a:srgbClr val="BC9638"/>
                </a:gs>
                <a:gs pos="19000">
                  <a:srgbClr val="D38B38"/>
                </a:gs>
                <a:gs pos="100000">
                  <a:srgbClr val="F37C3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连接符 42"/>
          <p:cNvCxnSpPr/>
          <p:nvPr/>
        </p:nvCxnSpPr>
        <p:spPr>
          <a:xfrm>
            <a:off x="1386421" y="2732846"/>
            <a:ext cx="0" cy="33202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3551123" y="2732846"/>
            <a:ext cx="0" cy="32269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5538544" y="2714184"/>
            <a:ext cx="0" cy="24176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7693914" y="2714184"/>
            <a:ext cx="0" cy="163213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9942592" y="2714184"/>
            <a:ext cx="0" cy="12698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796862" y="2216110"/>
            <a:ext cx="135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</a:rPr>
              <a:t>在此输入标题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2871869" y="2216110"/>
            <a:ext cx="135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</a:rPr>
              <a:t>在此输入标题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4859290" y="2216110"/>
            <a:ext cx="135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</a:rPr>
              <a:t>在此输入标题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7014660" y="2216110"/>
            <a:ext cx="135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</a:rPr>
              <a:t>在此输入标题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9263338" y="2216110"/>
            <a:ext cx="13585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</a:rPr>
              <a:t>在此输入标题</a:t>
            </a:r>
            <a:endParaRPr lang="zh-CN" alt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76116" y="2785288"/>
            <a:ext cx="156750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Lorem ipsum dolor sit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consectetuer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adipiscing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elit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 Maecenas </a:t>
            </a:r>
            <a:endParaRPr lang="zh-CN" altLang="en-US" sz="1100" dirty="0"/>
          </a:p>
        </p:txBody>
      </p:sp>
      <p:sp>
        <p:nvSpPr>
          <p:cNvPr id="60" name="矩形 59"/>
          <p:cNvSpPr/>
          <p:nvPr/>
        </p:nvSpPr>
        <p:spPr>
          <a:xfrm>
            <a:off x="3620252" y="2785288"/>
            <a:ext cx="156750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Lorem ipsum dolor sit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consectetuer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adipiscing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elit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 Maecenas </a:t>
            </a:r>
            <a:endParaRPr lang="zh-CN" altLang="en-US" sz="1100" dirty="0"/>
          </a:p>
        </p:txBody>
      </p:sp>
      <p:sp>
        <p:nvSpPr>
          <p:cNvPr id="61" name="矩形 60"/>
          <p:cNvSpPr/>
          <p:nvPr/>
        </p:nvSpPr>
        <p:spPr>
          <a:xfrm>
            <a:off x="5628238" y="2785288"/>
            <a:ext cx="156750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Lorem ipsum dolor sit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consectetuer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adipiscing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elit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 Maecenas </a:t>
            </a:r>
            <a:endParaRPr lang="zh-CN" altLang="en-US" sz="1100" dirty="0"/>
          </a:p>
        </p:txBody>
      </p:sp>
      <p:sp>
        <p:nvSpPr>
          <p:cNvPr id="62" name="矩形 61"/>
          <p:cNvSpPr/>
          <p:nvPr/>
        </p:nvSpPr>
        <p:spPr>
          <a:xfrm>
            <a:off x="7772374" y="2785288"/>
            <a:ext cx="156750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Lorem ipsum dolor sit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consectetuer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adipiscing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elit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 Maecenas </a:t>
            </a:r>
            <a:endParaRPr lang="zh-CN" altLang="en-US" sz="1100" dirty="0"/>
          </a:p>
        </p:txBody>
      </p:sp>
      <p:sp>
        <p:nvSpPr>
          <p:cNvPr id="63" name="矩形 62"/>
          <p:cNvSpPr/>
          <p:nvPr/>
        </p:nvSpPr>
        <p:spPr>
          <a:xfrm>
            <a:off x="10021824" y="2785288"/>
            <a:ext cx="156750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Lorem ipsum dolor sit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amet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consectetuer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adipiscing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CN" sz="1100" dirty="0" err="1">
                <a:solidFill>
                  <a:schemeClr val="bg1">
                    <a:lumMod val="65000"/>
                  </a:schemeClr>
                </a:solidFill>
              </a:rPr>
              <a:t>elit</a:t>
            </a:r>
            <a:r>
              <a:rPr lang="en-US" altLang="zh-CN" sz="1100" dirty="0">
                <a:solidFill>
                  <a:schemeClr val="bg1">
                    <a:lumMod val="65000"/>
                  </a:schemeClr>
                </a:solidFill>
              </a:rPr>
              <a:t>. Maecenas </a:t>
            </a:r>
            <a:endParaRPr lang="zh-CN" altLang="en-US" sz="1100" dirty="0"/>
          </a:p>
        </p:txBody>
      </p:sp>
      <p:sp>
        <p:nvSpPr>
          <p:cNvPr id="41" name="文本框 40"/>
          <p:cNvSpPr txBox="1"/>
          <p:nvPr/>
        </p:nvSpPr>
        <p:spPr>
          <a:xfrm>
            <a:off x="4127500" y="459105"/>
            <a:ext cx="33858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chemeClr val="bg1"/>
                </a:solidFill>
              </a:rPr>
              <a:t>这个地方要写啥？</a:t>
            </a:r>
            <a:endParaRPr lang="zh-CN" altLang="en-US" sz="3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87867" y="2870049"/>
            <a:ext cx="801470" cy="805331"/>
            <a:chOff x="2585542" y="1958841"/>
            <a:chExt cx="484229" cy="486562"/>
          </a:xfrm>
        </p:grpSpPr>
        <p:sp>
          <p:nvSpPr>
            <p:cNvPr id="3" name="矩形 2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2846070" y="2849245"/>
            <a:ext cx="8623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gradFill>
                  <a:gsLst>
                    <a:gs pos="0">
                      <a:srgbClr val="82B238"/>
                    </a:gs>
                    <a:gs pos="67000">
                      <a:srgbClr val="93AA38"/>
                    </a:gs>
                    <a:gs pos="49000">
                      <a:srgbClr val="BC9638"/>
                    </a:gs>
                    <a:gs pos="19000">
                      <a:srgbClr val="D38B38"/>
                    </a:gs>
                    <a:gs pos="100000">
                      <a:srgbClr val="F37C38"/>
                    </a:gs>
                  </a:gsLst>
                  <a:lin ang="5400000" scaled="1"/>
                </a:gradFill>
              </a:rPr>
              <a:t>T</a:t>
            </a:r>
            <a:endParaRPr lang="zh-CN" altLang="en-US" sz="6000" dirty="0">
              <a:gradFill>
                <a:gsLst>
                  <a:gs pos="0">
                    <a:srgbClr val="82B238"/>
                  </a:gs>
                  <a:gs pos="67000">
                    <a:srgbClr val="93AA38"/>
                  </a:gs>
                  <a:gs pos="49000">
                    <a:srgbClr val="BC9638"/>
                  </a:gs>
                  <a:gs pos="19000">
                    <a:srgbClr val="D38B38"/>
                  </a:gs>
                  <a:gs pos="100000">
                    <a:srgbClr val="F37C38"/>
                  </a:gs>
                </a:gsLst>
                <a:lin ang="5400000" scaled="1"/>
              </a:gra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035425" y="2939415"/>
            <a:ext cx="64484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100000">
                      <a:schemeClr val="bg1">
                        <a:lumMod val="75000"/>
                        <a:alpha val="21000"/>
                      </a:schemeClr>
                    </a:gs>
                  </a:gsLst>
                  <a:lin ang="0" scaled="1"/>
                  <a:tileRect/>
                </a:gradFill>
              </a:rPr>
              <a:t>Thank you for your listening</a:t>
            </a:r>
            <a:endParaRPr lang="en-US" altLang="zh-CN" sz="4000" dirty="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75000"/>
                      <a:alpha val="21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111309" y="1555961"/>
            <a:ext cx="1695062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zh-CN" altLang="en-US" sz="4800" b="1" spc="3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微软雅黑 Light" panose="020B0502040204020203" charset="-122"/>
                <a:ea typeface="微软雅黑 Light" panose="020B0502040204020203" charset="-122"/>
              </a:rPr>
              <a:t>目录</a:t>
            </a:r>
            <a:endParaRPr lang="zh-CN" altLang="en-US" sz="4800" b="1" spc="3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515807" y="4619979"/>
            <a:ext cx="3052666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4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造字工房悦黑体验版特细体" pitchFamily="50" charset="-122"/>
                <a:ea typeface="造字工房悦黑体验版特细体" pitchFamily="50" charset="-122"/>
              </a:rPr>
              <a:t>CONTENTS</a:t>
            </a:r>
            <a:endParaRPr lang="en-US" altLang="zh-CN" sz="4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造字工房悦黑体验版特细体" pitchFamily="50" charset="-122"/>
              <a:ea typeface="造字工房悦黑体验版特细体" pitchFamily="50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09530" y="2813770"/>
            <a:ext cx="2789853" cy="78377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7394575" y="2813685"/>
            <a:ext cx="3639820" cy="78359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609725" y="4620895"/>
            <a:ext cx="2789555" cy="78359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856792" y="3351716"/>
            <a:ext cx="839755" cy="491651"/>
          </a:xfrm>
          <a:prstGeom prst="rect">
            <a:avLst/>
          </a:prstGeom>
          <a:solidFill>
            <a:srgbClr val="2D3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856792" y="5158984"/>
            <a:ext cx="839755" cy="491651"/>
          </a:xfrm>
          <a:prstGeom prst="rect">
            <a:avLst/>
          </a:prstGeom>
          <a:solidFill>
            <a:srgbClr val="2D3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865707" y="3351716"/>
            <a:ext cx="839755" cy="491651"/>
          </a:xfrm>
          <a:prstGeom prst="rect">
            <a:avLst/>
          </a:prstGeom>
          <a:solidFill>
            <a:srgbClr val="2D31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623527" y="2813770"/>
            <a:ext cx="131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  <a:latin typeface="造字工房悦黑体验版特细体" pitchFamily="50" charset="-122"/>
                <a:ea typeface="造字工房悦黑体验版特细体" pitchFamily="50" charset="-122"/>
              </a:rPr>
              <a:t>1</a:t>
            </a:r>
            <a:endParaRPr lang="zh-CN" altLang="en-US" sz="7200" dirty="0">
              <a:solidFill>
                <a:schemeClr val="bg1"/>
              </a:solidFill>
              <a:latin typeface="造字工房悦黑体验版特细体" pitchFamily="50" charset="-122"/>
              <a:ea typeface="造字工房悦黑体验版特细体" pitchFamily="50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623527" y="4552045"/>
            <a:ext cx="131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  <a:latin typeface="造字工房悦黑体验版特细体" pitchFamily="50" charset="-122"/>
                <a:ea typeface="造字工房悦黑体验版特细体" pitchFamily="50" charset="-122"/>
              </a:rPr>
              <a:t>3</a:t>
            </a:r>
            <a:endParaRPr lang="zh-CN" altLang="en-US" sz="7200" dirty="0">
              <a:solidFill>
                <a:schemeClr val="bg1"/>
              </a:solidFill>
              <a:latin typeface="造字工房悦黑体验版特细体" pitchFamily="50" charset="-122"/>
              <a:ea typeface="造字工房悦黑体验版特细体" pitchFamily="5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539135" y="2813770"/>
            <a:ext cx="131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  <a:latin typeface="造字工房悦黑体验版特细体" pitchFamily="50" charset="-122"/>
                <a:ea typeface="造字工房悦黑体验版特细体" pitchFamily="50" charset="-122"/>
              </a:rPr>
              <a:t>2</a:t>
            </a:r>
            <a:endParaRPr lang="zh-CN" altLang="en-US" sz="7200" dirty="0">
              <a:solidFill>
                <a:schemeClr val="bg1"/>
              </a:solidFill>
              <a:latin typeface="造字工房悦黑体验版特细体" pitchFamily="50" charset="-122"/>
              <a:ea typeface="造字工房悦黑体验版特细体" pitchFamily="50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435225" y="2943860"/>
            <a:ext cx="19640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</a:rPr>
              <a:t>程序</a:t>
            </a:r>
            <a:r>
              <a:rPr lang="en-US" altLang="zh-CN" sz="2800" dirty="0">
                <a:solidFill>
                  <a:schemeClr val="bg1">
                    <a:lumMod val="95000"/>
                  </a:schemeClr>
                </a:solidFill>
              </a:rPr>
              <a:t>&amp;</a:t>
            </a:r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</a:rPr>
              <a:t>用途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257425" y="4751705"/>
            <a:ext cx="23202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</a:rPr>
              <a:t>当前进度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411845" y="2943860"/>
            <a:ext cx="24174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sym typeface="+mn-ea"/>
              </a:rPr>
              <a:t>技术实现方案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zh-CN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813" y="2613040"/>
            <a:ext cx="1074860" cy="107486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115947" y="1988533"/>
            <a:ext cx="2298587" cy="2309660"/>
            <a:chOff x="2585542" y="1958841"/>
            <a:chExt cx="484229" cy="486562"/>
          </a:xfrm>
        </p:grpSpPr>
        <p:sp>
          <p:nvSpPr>
            <p:cNvPr id="8" name="矩形 7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664429" y="2705944"/>
            <a:ext cx="3205667" cy="1130317"/>
            <a:chOff x="5377842" y="2540061"/>
            <a:chExt cx="3205667" cy="1130317"/>
          </a:xfrm>
        </p:grpSpPr>
        <p:sp>
          <p:nvSpPr>
            <p:cNvPr id="4" name="文本框 3"/>
            <p:cNvSpPr txBox="1"/>
            <p:nvPr/>
          </p:nvSpPr>
          <p:spPr>
            <a:xfrm>
              <a:off x="5377842" y="2540061"/>
              <a:ext cx="3205667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spc="600" dirty="0">
                  <a:solidFill>
                    <a:schemeClr val="bg1"/>
                  </a:solidFill>
                </a:rPr>
                <a:t>程序介绍</a:t>
              </a:r>
              <a:endParaRPr lang="zh-CN" altLang="en-US" sz="4000" spc="600" dirty="0">
                <a:solidFill>
                  <a:schemeClr val="bg1"/>
                </a:solidFill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5499174" y="3163648"/>
              <a:ext cx="2963643" cy="506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b="1" dirty="0">
                  <a:solidFill>
                    <a:schemeClr val="bg1">
                      <a:lumMod val="75000"/>
                    </a:schemeClr>
                  </a:solidFill>
                </a:rPr>
                <a:t>INTRODUCTION</a:t>
              </a:r>
              <a:endParaRPr lang="en-US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室内, 就坐, 墙壁, 鼠标&#10;&#10;已生成极高可信度的说明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474" y="1532162"/>
            <a:ext cx="3293052" cy="4952441"/>
          </a:xfrm>
          <a:prstGeom prst="round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575254" y="216205"/>
            <a:ext cx="637726" cy="640797"/>
            <a:chOff x="2585542" y="1958841"/>
            <a:chExt cx="484229" cy="486562"/>
          </a:xfrm>
        </p:grpSpPr>
        <p:sp>
          <p:nvSpPr>
            <p:cNvPr id="9" name="矩形 8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0" y="1009147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1368325" y="2806324"/>
            <a:ext cx="229800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>
                <a:solidFill>
                  <a:srgbClr val="EEC64E"/>
                </a:solidFill>
                <a:effectLst/>
              </a:rPr>
              <a:t>About </a:t>
            </a:r>
            <a:r>
              <a:rPr lang="en-US" altLang="zh-CN" sz="2400" b="1" dirty="0">
                <a:solidFill>
                  <a:srgbClr val="EEC64E"/>
                </a:solidFill>
                <a:effectLst/>
              </a:rPr>
              <a:t>gesmuse</a:t>
            </a:r>
            <a:endParaRPr lang="en-US" altLang="zh-CN" sz="2400" b="1" dirty="0">
              <a:solidFill>
                <a:srgbClr val="EEC64E"/>
              </a:solidFill>
              <a:effectLst/>
            </a:endParaRP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61" y="386356"/>
            <a:ext cx="306680" cy="306680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466725" y="3429000"/>
            <a:ext cx="3199765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600">
                <a:solidFill>
                  <a:schemeClr val="bg1"/>
                </a:solidFill>
              </a:rPr>
              <a:t>Gesmuse</a:t>
            </a:r>
            <a:r>
              <a:rPr lang="zh-CN" altLang="en-US" sz="1600">
                <a:solidFill>
                  <a:schemeClr val="bg1"/>
                </a:solidFill>
              </a:rPr>
              <a:t>可以通过</a:t>
            </a:r>
            <a:r>
              <a:rPr lang="en-US" altLang="zh-CN" sz="1600">
                <a:solidFill>
                  <a:schemeClr val="bg1"/>
                </a:solidFill>
              </a:rPr>
              <a:t>电脑摄像机拍摄人手手势的画面, 利用</a:t>
            </a:r>
            <a:r>
              <a:rPr lang="en-US" altLang="zh-CN" sz="1600" b="1">
                <a:solidFill>
                  <a:schemeClr val="accent6"/>
                </a:solidFill>
              </a:rPr>
              <a:t>OpenCV</a:t>
            </a:r>
            <a:r>
              <a:rPr lang="en-US" altLang="zh-CN" sz="1600">
                <a:solidFill>
                  <a:schemeClr val="bg1"/>
                </a:solidFill>
              </a:rPr>
              <a:t>或者</a:t>
            </a:r>
            <a:r>
              <a:rPr lang="en-US" altLang="zh-CN" sz="1600" b="1">
                <a:solidFill>
                  <a:schemeClr val="accent6"/>
                </a:solidFill>
              </a:rPr>
              <a:t>神经网络算法</a:t>
            </a:r>
            <a:r>
              <a:rPr lang="en-US" altLang="zh-CN" sz="1600">
                <a:solidFill>
                  <a:schemeClr val="bg1"/>
                </a:solidFill>
              </a:rPr>
              <a:t>实时地将其识别为各种不同的手势</a:t>
            </a:r>
            <a:endParaRPr lang="en-US" altLang="zh-CN" sz="1600">
              <a:solidFill>
                <a:schemeClr val="bg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368325" y="319127"/>
            <a:ext cx="305477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Our programme introduction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322945" y="2806065"/>
            <a:ext cx="27095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EEC64E"/>
                </a:solidFill>
              </a:rPr>
              <a:t>Our </a:t>
            </a:r>
            <a:r>
              <a:rPr lang="en-US" altLang="zh-CN" sz="2400" b="1" dirty="0">
                <a:solidFill>
                  <a:srgbClr val="EEC64E"/>
                </a:solidFill>
              </a:rPr>
              <a:t>expectation</a:t>
            </a:r>
            <a:endParaRPr lang="en-US" altLang="zh-CN" sz="2400" b="1" dirty="0">
              <a:solidFill>
                <a:srgbClr val="EEC64E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322994" y="3429279"/>
            <a:ext cx="3199716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>
                <a:solidFill>
                  <a:schemeClr val="bg1"/>
                </a:solidFill>
                <a:latin typeface="+mn-ea"/>
                <a:cs typeface="+mn-ea"/>
              </a:rPr>
              <a:t>利用</a:t>
            </a:r>
            <a:r>
              <a:rPr lang="en-US" altLang="zh-CN" sz="1600">
                <a:solidFill>
                  <a:schemeClr val="bg1"/>
                </a:solidFill>
                <a:latin typeface="+mn-ea"/>
                <a:cs typeface="+mn-ea"/>
              </a:rPr>
              <a:t>gesmuse</a:t>
            </a:r>
            <a:r>
              <a:rPr lang="zh-CN" altLang="en-US" sz="1600">
                <a:solidFill>
                  <a:schemeClr val="bg1"/>
                </a:solidFill>
                <a:latin typeface="+mn-ea"/>
                <a:cs typeface="+mn-ea"/>
              </a:rPr>
              <a:t>识别</a:t>
            </a:r>
            <a:r>
              <a:rPr lang="en-US" altLang="zh-CN" sz="1600">
                <a:solidFill>
                  <a:schemeClr val="bg1"/>
                </a:solidFill>
                <a:latin typeface="+mn-ea"/>
                <a:cs typeface="+mn-ea"/>
              </a:rPr>
              <a:t>各种不同的手势,并</a:t>
            </a:r>
            <a:r>
              <a:rPr lang="zh-CN" altLang="en-US" sz="1600">
                <a:solidFill>
                  <a:schemeClr val="bg1"/>
                </a:solidFill>
                <a:latin typeface="+mn-ea"/>
                <a:cs typeface="+mn-ea"/>
              </a:rPr>
              <a:t>将其</a:t>
            </a:r>
            <a:r>
              <a:rPr lang="en-US" altLang="zh-CN" sz="1600">
                <a:solidFill>
                  <a:schemeClr val="bg1"/>
                </a:solidFill>
                <a:latin typeface="+mn-ea"/>
                <a:cs typeface="+mn-ea"/>
              </a:rPr>
              <a:t>传递给应用, 应用做出相应并且播放与手势对应的音乐, 实现具有</a:t>
            </a:r>
            <a:r>
              <a:rPr lang="en-US" altLang="zh-CN" sz="1600" b="1">
                <a:solidFill>
                  <a:schemeClr val="accent6"/>
                </a:solidFill>
                <a:latin typeface="+mn-ea"/>
                <a:cs typeface="+mn-ea"/>
              </a:rPr>
              <a:t>交互性</a:t>
            </a:r>
            <a:r>
              <a:rPr lang="en-US" altLang="zh-CN" sz="1600">
                <a:solidFill>
                  <a:schemeClr val="bg1"/>
                </a:solidFill>
                <a:latin typeface="+mn-ea"/>
                <a:cs typeface="+mn-ea"/>
              </a:rPr>
              <a:t>的音乐制作</a:t>
            </a:r>
            <a:endParaRPr lang="en-US" altLang="zh-CN" sz="160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50460" y="2146300"/>
            <a:ext cx="25368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这里得有个手势控制的图片</a:t>
            </a:r>
            <a:endParaRPr lang="zh-CN" altLang="en-US" sz="28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75254" y="216205"/>
            <a:ext cx="637726" cy="640797"/>
            <a:chOff x="2585542" y="1958841"/>
            <a:chExt cx="484229" cy="486562"/>
          </a:xfrm>
        </p:grpSpPr>
        <p:sp>
          <p:nvSpPr>
            <p:cNvPr id="4" name="矩形 3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38" name="直接连接符 37"/>
          <p:cNvCxnSpPr/>
          <p:nvPr/>
        </p:nvCxnSpPr>
        <p:spPr>
          <a:xfrm>
            <a:off x="0" y="1009147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61" y="386356"/>
            <a:ext cx="306680" cy="306680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1396365" y="319405"/>
            <a:ext cx="4959985" cy="798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或许这里可以放效果视频？？</a:t>
            </a:r>
            <a:r>
              <a:rPr lang="en-US" altLang="zh-CN" dirty="0">
                <a:solidFill>
                  <a:schemeClr val="bg1"/>
                </a:solidFill>
              </a:rPr>
              <a:t>Our product introduction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42" name="图片 41" descr="图片包含 室内, 墙壁, 就坐, 餐桌&#10;&#10;已生成极高可信度的说明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662" b="12263"/>
          <a:stretch>
            <a:fillRect/>
          </a:stretch>
        </p:blipFill>
        <p:spPr>
          <a:xfrm>
            <a:off x="0" y="1006768"/>
            <a:ext cx="12192000" cy="2843104"/>
          </a:xfrm>
          <a:prstGeom prst="rect">
            <a:avLst/>
          </a:prstGeom>
        </p:spPr>
      </p:pic>
      <p:sp>
        <p:nvSpPr>
          <p:cNvPr id="43" name="椭圆 42"/>
          <p:cNvSpPr/>
          <p:nvPr/>
        </p:nvSpPr>
        <p:spPr>
          <a:xfrm>
            <a:off x="602599" y="4511327"/>
            <a:ext cx="531845" cy="531845"/>
          </a:xfrm>
          <a:prstGeom prst="ellipse">
            <a:avLst/>
          </a:prstGeom>
          <a:solidFill>
            <a:srgbClr val="EEC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602599" y="5677144"/>
            <a:ext cx="531845" cy="531845"/>
          </a:xfrm>
          <a:prstGeom prst="ellipse">
            <a:avLst/>
          </a:prstGeom>
          <a:solidFill>
            <a:srgbClr val="82B2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1231076" y="4487049"/>
            <a:ext cx="10358325" cy="6181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Lorem ipsum dolor sit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amet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consectetuer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adipiscing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elit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. Maecenas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porttitor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congue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massa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Fusce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posuere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, magna sed pulvinar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ultricies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purus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lectus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malesuada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libero, sit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amet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commodo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magna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eros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quis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urna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US" altLang="zh-CN" sz="1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231076" y="5694730"/>
            <a:ext cx="10358325" cy="6181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Lorem ipsum dolor sit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amet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consectetuer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adipiscing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elit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. Maecenas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porttitor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congue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massa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.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Fusce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posuere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, magna sed pulvinar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ultricies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purus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lectus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malesuada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libero, sit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amet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commodo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magna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eros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quis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bg1">
                    <a:lumMod val="75000"/>
                  </a:schemeClr>
                </a:solidFill>
              </a:rPr>
              <a:t>urna</a:t>
            </a:r>
            <a:r>
              <a:rPr lang="en-US" altLang="zh-CN" sz="1200" dirty="0">
                <a:solidFill>
                  <a:schemeClr val="bg1">
                    <a:lumMod val="75000"/>
                  </a:schemeClr>
                </a:solidFill>
              </a:rPr>
              <a:t>.</a:t>
            </a:r>
            <a:endParaRPr lang="en-US" altLang="zh-CN" sz="12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3181262" y="2061254"/>
            <a:ext cx="2298587" cy="2309660"/>
            <a:chOff x="2585542" y="1958841"/>
            <a:chExt cx="484229" cy="486562"/>
          </a:xfrm>
        </p:grpSpPr>
        <p:sp>
          <p:nvSpPr>
            <p:cNvPr id="8" name="矩形 7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729744" y="2751360"/>
            <a:ext cx="3402330" cy="1156987"/>
            <a:chOff x="5377842" y="2512756"/>
            <a:chExt cx="3402330" cy="1156987"/>
          </a:xfrm>
        </p:grpSpPr>
        <p:sp>
          <p:nvSpPr>
            <p:cNvPr id="4" name="文本框 3"/>
            <p:cNvSpPr txBox="1"/>
            <p:nvPr/>
          </p:nvSpPr>
          <p:spPr>
            <a:xfrm>
              <a:off x="5377842" y="2512756"/>
              <a:ext cx="3402330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spc="600" dirty="0">
                  <a:solidFill>
                    <a:schemeClr val="bg1"/>
                  </a:solidFill>
                </a:rPr>
                <a:t>技术实现方案</a:t>
              </a:r>
              <a:endParaRPr lang="zh-CN" altLang="en-US" sz="3600" spc="600" dirty="0">
                <a:solidFill>
                  <a:schemeClr val="bg1"/>
                </a:solidFill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5597599" y="3163013"/>
              <a:ext cx="2963643" cy="506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b="1" dirty="0">
                  <a:solidFill>
                    <a:schemeClr val="bg1">
                      <a:lumMod val="75000"/>
                    </a:schemeClr>
                  </a:solidFill>
                </a:rPr>
                <a:t>Technical Scheme</a:t>
              </a:r>
              <a:endParaRPr lang="en-US" altLang="zh-CN" b="1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554" y="2512133"/>
            <a:ext cx="1455566" cy="14340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808355" y="1955165"/>
            <a:ext cx="3845560" cy="382778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75254" y="216205"/>
            <a:ext cx="637726" cy="640797"/>
            <a:chOff x="2585542" y="1958841"/>
            <a:chExt cx="484229" cy="486562"/>
          </a:xfrm>
        </p:grpSpPr>
        <p:sp>
          <p:nvSpPr>
            <p:cNvPr id="3" name="矩形 2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1009147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18" y="301064"/>
            <a:ext cx="490239" cy="482994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368325" y="319127"/>
            <a:ext cx="305477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Our technical grouping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018530" y="2160270"/>
            <a:ext cx="43135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 dirty="0">
                <a:solidFill>
                  <a:srgbClr val="EEC64E"/>
                </a:solidFill>
                <a:ea typeface="+mn-lt"/>
                <a:cs typeface="+mn-lt"/>
              </a:rPr>
              <a:t>1.Opencv</a:t>
            </a:r>
            <a:r>
              <a:rPr lang="zh-CN" altLang="en-US" sz="2800" b="1" dirty="0">
                <a:solidFill>
                  <a:srgbClr val="EEC64E"/>
                </a:solidFill>
                <a:ea typeface="+mn-lt"/>
                <a:cs typeface="+mn-lt"/>
              </a:rPr>
              <a:t>组</a:t>
            </a:r>
            <a:r>
              <a:rPr lang="en-US" altLang="zh-CN" sz="2800" b="1" dirty="0">
                <a:solidFill>
                  <a:srgbClr val="EEC64E"/>
                </a:solidFill>
                <a:ea typeface="+mn-lt"/>
                <a:cs typeface="+mn-lt"/>
              </a:rPr>
              <a:t> </a:t>
            </a:r>
            <a:endParaRPr lang="en-US" altLang="zh-CN" sz="2800" b="1" dirty="0">
              <a:solidFill>
                <a:srgbClr val="EEC64E"/>
              </a:solidFill>
              <a:ea typeface="+mn-lt"/>
              <a:cs typeface="+mn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6018530" y="2767965"/>
            <a:ext cx="4422775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b="1">
                <a:solidFill>
                  <a:schemeClr val="bg1"/>
                </a:solidFill>
              </a:rPr>
              <a:t>使用opencv对输入的图像进行预处理，</a:t>
            </a:r>
            <a:r>
              <a:rPr lang="zh-CN" altLang="en-US" sz="2000" b="1">
                <a:solidFill>
                  <a:schemeClr val="bg1"/>
                </a:solidFill>
              </a:rPr>
              <a:t>从而</a:t>
            </a:r>
            <a:r>
              <a:rPr lang="en-US" altLang="zh-CN" sz="2000" b="1">
                <a:solidFill>
                  <a:schemeClr val="bg1"/>
                </a:solidFill>
              </a:rPr>
              <a:t>得到手的轮廓</a:t>
            </a:r>
            <a:endParaRPr lang="en-US" altLang="zh-CN" sz="2000" b="1">
              <a:solidFill>
                <a:schemeClr val="bg1"/>
              </a:solidFill>
            </a:endParaRPr>
          </a:p>
        </p:txBody>
      </p:sp>
      <p:pic>
        <p:nvPicPr>
          <p:cNvPr id="40" name="图片 39" descr="f6efebed945fd94a3b2c8a2d7ed61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20" y="2098040"/>
            <a:ext cx="354203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5254" y="216205"/>
            <a:ext cx="637726" cy="640797"/>
            <a:chOff x="2585542" y="1958841"/>
            <a:chExt cx="484229" cy="486562"/>
          </a:xfrm>
        </p:grpSpPr>
        <p:sp>
          <p:nvSpPr>
            <p:cNvPr id="3" name="矩形 2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1009147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18" y="301064"/>
            <a:ext cx="490239" cy="482994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1368325" y="319127"/>
            <a:ext cx="305477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sym typeface="+mn-ea"/>
              </a:rPr>
              <a:t>Our technical grouping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266825" y="2361565"/>
            <a:ext cx="611441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b="1">
                <a:solidFill>
                  <a:schemeClr val="bg1"/>
                </a:solidFill>
              </a:rPr>
              <a:t>利</a:t>
            </a:r>
            <a:r>
              <a:rPr lang="en-US" altLang="zh-CN" b="1">
                <a:solidFill>
                  <a:schemeClr val="bg1"/>
                </a:solidFill>
              </a:rPr>
              <a:t>用TensorFlow进行深度学习, 识别出给定的轮廓的手势信息, 如手哪几根是伸出来的</a:t>
            </a:r>
            <a:endParaRPr lang="en-US" altLang="zh-CN" b="1">
              <a:solidFill>
                <a:schemeClr val="bg1"/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266825" y="1562100"/>
            <a:ext cx="32581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 dirty="0">
                <a:solidFill>
                  <a:srgbClr val="EEC64E"/>
                </a:solidFill>
                <a:latin typeface="+mn-ea"/>
                <a:cs typeface="+mn-ea"/>
              </a:rPr>
              <a:t>2. </a:t>
            </a:r>
            <a:r>
              <a:rPr lang="zh-CN" altLang="en-US" sz="2800" b="1" dirty="0">
                <a:solidFill>
                  <a:srgbClr val="EEC64E"/>
                </a:solidFill>
                <a:latin typeface="+mn-ea"/>
                <a:cs typeface="+mn-ea"/>
              </a:rPr>
              <a:t>深度学习组</a:t>
            </a:r>
            <a:endParaRPr lang="zh-CN" altLang="en-US" sz="2800" b="1" dirty="0">
              <a:solidFill>
                <a:srgbClr val="EEC64E"/>
              </a:solidFill>
              <a:latin typeface="+mn-ea"/>
              <a:cs typeface="+mn-ea"/>
            </a:endParaRPr>
          </a:p>
        </p:txBody>
      </p:sp>
      <p:pic>
        <p:nvPicPr>
          <p:cNvPr id="41" name="图片 40" descr="深度学习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825" y="4208145"/>
            <a:ext cx="8079105" cy="208661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1097915" y="4030345"/>
            <a:ext cx="8380095" cy="24257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1651520" y="1264214"/>
            <a:ext cx="10540480" cy="774439"/>
          </a:xfrm>
          <a:prstGeom prst="rect">
            <a:avLst/>
          </a:prstGeom>
          <a:solidFill>
            <a:srgbClr val="484F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575254" y="216205"/>
            <a:ext cx="637726" cy="640797"/>
            <a:chOff x="2585542" y="1958841"/>
            <a:chExt cx="484229" cy="486562"/>
          </a:xfrm>
        </p:grpSpPr>
        <p:sp>
          <p:nvSpPr>
            <p:cNvPr id="3" name="矩形 2"/>
            <p:cNvSpPr/>
            <p:nvPr/>
          </p:nvSpPr>
          <p:spPr>
            <a:xfrm rot="16200000">
              <a:off x="2506886" y="2197484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rot="15564706">
              <a:off x="2510929" y="2241120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 rot="14929412">
              <a:off x="2522922" y="2283271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 rot="14294117">
              <a:off x="2542456" y="232249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rot="13658824">
              <a:off x="2568865" y="2357471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rot="13023529">
              <a:off x="2601251" y="23869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2388235">
              <a:off x="2638510" y="241006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11752941">
              <a:off x="2679374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 rot="11117647">
              <a:off x="2722451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0482353">
              <a:off x="2766274" y="243394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 rot="9847059">
              <a:off x="2809351" y="2425895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9211765">
              <a:off x="2850215" y="241006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 rot="8576471">
              <a:off x="2887474" y="2386995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7941176">
              <a:off x="2919860" y="23574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 rot="7305883">
              <a:off x="2946269" y="2322499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rot="6670588">
              <a:off x="2965803" y="2283271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6035294">
              <a:off x="2977796" y="2241120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rot="5400000">
              <a:off x="2981839" y="2197484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 rot="4764706">
              <a:off x="2977796" y="2153848"/>
              <a:ext cx="166588" cy="9276"/>
            </a:xfrm>
            <a:prstGeom prst="rect">
              <a:avLst/>
            </a:prstGeom>
            <a:solidFill>
              <a:srgbClr val="82B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 rot="4129411">
              <a:off x="2965803" y="2111698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 rot="3494117">
              <a:off x="2946269" y="2072469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 rot="2858824">
              <a:off x="2919860" y="2037497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 rot="2223530">
              <a:off x="2887474" y="200797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1588235">
              <a:off x="2850215" y="1984904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952941">
              <a:off x="2809351" y="1969073"/>
              <a:ext cx="166588" cy="9276"/>
            </a:xfrm>
            <a:prstGeom prst="rect">
              <a:avLst/>
            </a:prstGeom>
            <a:solidFill>
              <a:srgbClr val="36C2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317648">
              <a:off x="2766274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21282352">
              <a:off x="2722451" y="1961020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20647059">
              <a:off x="2679374" y="1969073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20011765">
              <a:off x="2638510" y="198490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 rot="19376470">
              <a:off x="2601251" y="2007974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 rot="18741176">
              <a:off x="2568865" y="2037497"/>
              <a:ext cx="166588" cy="9276"/>
            </a:xfrm>
            <a:prstGeom prst="rect">
              <a:avLst/>
            </a:prstGeom>
            <a:solidFill>
              <a:srgbClr val="F37C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 rot="18105883">
              <a:off x="2542456" y="2072469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 rot="17470589">
              <a:off x="2522922" y="211169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 rot="16835294">
              <a:off x="2510929" y="2153848"/>
              <a:ext cx="166588" cy="9276"/>
            </a:xfrm>
            <a:prstGeom prst="rect">
              <a:avLst/>
            </a:prstGeom>
            <a:solidFill>
              <a:srgbClr val="7DDD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0" y="1009147"/>
            <a:ext cx="12192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1368325" y="319127"/>
            <a:ext cx="305477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sym typeface="+mn-ea"/>
              </a:rPr>
              <a:t>Our technical grouping</a:t>
            </a:r>
            <a:endParaRPr lang="en-US" altLang="zh-CN" dirty="0">
              <a:solidFill>
                <a:schemeClr val="bg1"/>
              </a:solidFill>
            </a:endParaRP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90" y="368340"/>
            <a:ext cx="297811" cy="297811"/>
          </a:xfrm>
          <a:prstGeom prst="rect">
            <a:avLst/>
          </a:prstGeom>
        </p:spPr>
      </p:pic>
      <p:pic>
        <p:nvPicPr>
          <p:cNvPr id="41" name="图片 40" descr="图片包含 户外, 建筑物, 人员, 天空&#10;&#10;已生成极高可信度的说明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063" y="1264214"/>
            <a:ext cx="3461657" cy="519317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0" y="1264214"/>
            <a:ext cx="1604865" cy="774439"/>
          </a:xfrm>
          <a:prstGeom prst="rect">
            <a:avLst/>
          </a:prstGeom>
          <a:solidFill>
            <a:srgbClr val="FD43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3</a:t>
            </a:r>
            <a:endParaRPr lang="en-US" altLang="zh-CN" sz="3200" b="1" dirty="0"/>
          </a:p>
        </p:txBody>
      </p:sp>
      <p:sp>
        <p:nvSpPr>
          <p:cNvPr id="47" name="文本框 46"/>
          <p:cNvSpPr txBox="1"/>
          <p:nvPr/>
        </p:nvSpPr>
        <p:spPr>
          <a:xfrm>
            <a:off x="1505470" y="2921542"/>
            <a:ext cx="4894982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b="1" dirty="0">
                <a:solidFill>
                  <a:schemeClr val="bg1"/>
                </a:solidFill>
              </a:rPr>
              <a:t>融合</a:t>
            </a:r>
            <a:r>
              <a:rPr lang="en-US" altLang="zh-CN" sz="2000" b="1" dirty="0">
                <a:solidFill>
                  <a:schemeClr val="bg1"/>
                </a:solidFill>
              </a:rPr>
              <a:t>Python</a:t>
            </a:r>
            <a:r>
              <a:rPr lang="zh-CN" altLang="en-US" sz="2000" b="1" dirty="0">
                <a:solidFill>
                  <a:schemeClr val="bg1"/>
                </a:solidFill>
              </a:rPr>
              <a:t>语言和</a:t>
            </a:r>
            <a:r>
              <a:rPr lang="en-US" altLang="zh-CN" sz="2000" b="1" dirty="0">
                <a:solidFill>
                  <a:schemeClr val="bg1"/>
                </a:solidFill>
              </a:rPr>
              <a:t>Qt</a:t>
            </a:r>
            <a:r>
              <a:rPr lang="zh-CN" altLang="en-US" sz="2000" b="1" dirty="0">
                <a:solidFill>
                  <a:schemeClr val="bg1"/>
                </a:solidFill>
              </a:rPr>
              <a:t>库，利用各自优点，采用</a:t>
            </a:r>
            <a:r>
              <a:rPr lang="en-US" altLang="zh-CN" sz="2000" b="1" dirty="0">
                <a:solidFill>
                  <a:schemeClr val="bg1"/>
                </a:solidFill>
              </a:rPr>
              <a:t>PyQt进行图形界面开发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123440" y="1360170"/>
            <a:ext cx="3332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chemeClr val="bg1"/>
                </a:solidFill>
                <a:ea typeface="+mn-lt"/>
                <a:cs typeface="+mn-lt"/>
              </a:rPr>
              <a:t>UI</a:t>
            </a:r>
            <a:r>
              <a:rPr lang="zh-CN" altLang="en-US" sz="3200" b="1">
                <a:solidFill>
                  <a:schemeClr val="bg1"/>
                </a:solidFill>
                <a:ea typeface="+mn-lt"/>
                <a:cs typeface="+mn-lt"/>
              </a:rPr>
              <a:t>开发</a:t>
            </a:r>
            <a:r>
              <a:rPr lang="zh-CN" altLang="en-US" sz="3200" b="1">
                <a:solidFill>
                  <a:schemeClr val="bg1"/>
                </a:solidFill>
                <a:ea typeface="+mn-lt"/>
                <a:cs typeface="+mn-lt"/>
              </a:rPr>
              <a:t>组</a:t>
            </a:r>
            <a:endParaRPr lang="zh-CN" altLang="en-US" sz="3200" b="1">
              <a:solidFill>
                <a:schemeClr val="bg1"/>
              </a:solidFill>
              <a:ea typeface="+mn-lt"/>
              <a:cs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317865" y="1680210"/>
            <a:ext cx="23310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rgbClr val="FF0000"/>
                </a:solidFill>
              </a:rPr>
              <a:t>配图？</a:t>
            </a:r>
            <a:endParaRPr lang="zh-CN" altLang="en-US" sz="4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TEMPLATE_TOPIC_ID" val="2869567"/>
  <p:tag name="KSO_WM_TEMPLATE_OUTLINE_ID" val="6"/>
  <p:tag name="KSO_WM_TEMPLATE_SCENE_ID" val="1"/>
  <p:tag name="KSO_WM_TEMPLATE_JOB_ID" val="6"/>
  <p:tag name="KSO_WM_TEMPLATE_TOPIC_DEFAULT" val="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solidFill>
              <a:schemeClr val="bg1">
                <a:lumMod val="8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1832</Words>
  <Application>WPS 演示</Application>
  <PresentationFormat>宽屏</PresentationFormat>
  <Paragraphs>124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宋体</vt:lpstr>
      <vt:lpstr>Wingdings</vt:lpstr>
      <vt:lpstr>等线</vt:lpstr>
      <vt:lpstr>华文新魏</vt:lpstr>
      <vt:lpstr>微软雅黑 Light</vt:lpstr>
      <vt:lpstr>造字工房悦黑体验版特细体</vt:lpstr>
      <vt:lpstr>黑体</vt:lpstr>
      <vt:lpstr>微软雅黑</vt:lpstr>
      <vt:lpstr>Arial Unicode MS</vt:lpstr>
      <vt:lpstr>等线 Light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 帅</dc:creator>
  <cp:lastModifiedBy>Eleven_是十一呀</cp:lastModifiedBy>
  <cp:revision>21</cp:revision>
  <dcterms:created xsi:type="dcterms:W3CDTF">2019-05-08T12:07:00Z</dcterms:created>
  <dcterms:modified xsi:type="dcterms:W3CDTF">2019-07-10T05:33:23Z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2052-11.1.0.8515</vt:lpwstr>
  </property>
</Properties>
</file>